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7" r:id="rId4"/>
    <p:sldId id="258" r:id="rId5"/>
    <p:sldId id="259" r:id="rId6"/>
    <p:sldId id="260" r:id="rId7"/>
    <p:sldId id="261" r:id="rId8"/>
    <p:sldId id="264" r:id="rId9"/>
    <p:sldId id="266" r:id="rId10"/>
    <p:sldId id="262" r:id="rId11"/>
    <p:sldId id="263" r:id="rId12"/>
    <p:sldId id="267" r:id="rId13"/>
    <p:sldId id="268" r:id="rId14"/>
  </p:sldIdLst>
  <p:sldSz cx="12192000" cy="6858000"/>
  <p:notesSz cx="6858000" cy="99456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36E9713-B9C3-4073-998D-7D1F614EA863}">
          <p14:sldIdLst>
            <p14:sldId id="256"/>
            <p14:sldId id="269"/>
            <p14:sldId id="257"/>
            <p14:sldId id="258"/>
            <p14:sldId id="259"/>
          </p14:sldIdLst>
        </p14:section>
        <p14:section name="Naamloze sectie" id="{F7F6094F-6D71-4735-B372-0406F60E265E}">
          <p14:sldIdLst>
            <p14:sldId id="260"/>
            <p14:sldId id="261"/>
            <p14:sldId id="264"/>
            <p14:sldId id="266"/>
            <p14:sldId id="262"/>
            <p14:sldId id="263"/>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D9E29181-65B2-4422-A106-1F15E05FAC6B}" type="datetimeFigureOut">
              <a:rPr lang="nl-NL" smtClean="0"/>
              <a:t>24-6-2020</a:t>
            </a:fld>
            <a:endParaRPr lang="nl-NL"/>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86362"/>
            <a:ext cx="5486400" cy="391611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6173034-31D8-4797-818B-039EBC8026A5}" type="slidenum">
              <a:rPr lang="nl-NL" smtClean="0"/>
              <a:t>‹nr.›</a:t>
            </a:fld>
            <a:endParaRPr lang="nl-NL"/>
          </a:p>
        </p:txBody>
      </p:sp>
    </p:spTree>
    <p:extLst>
      <p:ext uri="{BB962C8B-B14F-4D97-AF65-F5344CB8AC3E}">
        <p14:creationId xmlns:p14="http://schemas.microsoft.com/office/powerpoint/2010/main" val="78271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79054-170A-4096-B091-08D5E8E344D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7CEB671-B5D0-4A12-9407-E1E846707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191BD75-74F6-4EAD-981C-16B1C238D05C}"/>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17417E1D-F44E-452D-828D-2FDA679D8B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D50101-9095-4920-A530-65B626B3E812}"/>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359002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76FA3B-73AC-48D9-97B8-B56C956766E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090097A-F4DA-47F7-A5FE-1107D94929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4086CA-2985-4089-A0DE-DB3ED2B3944B}"/>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9AAD465C-61D5-4F05-996C-278CD7766C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FFF280-32D8-4BD5-A7EF-36CC8E4BC646}"/>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41412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B5D5633-4A15-46AA-B33D-C7F57284C2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77DE6F5-7D53-4A4F-9D25-FBCE870B470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1AB1A3-E2CF-469A-9179-2BFB4D1086EF}"/>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0796CC38-CF71-4972-B102-F652B35C8E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87FD19-0D85-4E5A-BCD4-91F626087F4A}"/>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415706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E979E-E788-4A12-8B65-054825C0FC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7629B3-CD73-4CA2-9A50-209BCA79260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A587AF-8D6F-457E-A534-B6C3C0461AB5}"/>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B29DFB1C-1A78-4BE6-A57E-F530AB4E44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86F417-1D55-46E0-81B5-A3C284E32D22}"/>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413601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22AB8-92AB-4938-8145-46D5D48105A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B93429-86B1-4544-A037-ABE2027C6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8F648B-870A-40E3-92AF-7B621C1D39BE}"/>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A1A47AB0-143D-4F51-8654-24D2F31895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DD942D-AB22-4E7B-A05D-463946FFF01C}"/>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252677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91C76-4A77-4793-A969-62F1F92A0E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E435D5-2644-4EC4-BB2E-03E57350C7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2C84281-C822-488A-A97D-51C8038EF2D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F868AA9-2965-45EF-8EF9-319EAA52681E}"/>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6" name="Tijdelijke aanduiding voor voettekst 5">
            <a:extLst>
              <a:ext uri="{FF2B5EF4-FFF2-40B4-BE49-F238E27FC236}">
                <a16:creationId xmlns:a16="http://schemas.microsoft.com/office/drawing/2014/main" id="{5F0454E9-768F-45B9-86B5-CB1DBA006A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A0F335-9541-4685-9CA6-2209BC70B738}"/>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39314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121D6-E6E4-4ABA-9DF0-89228BB36E7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3D97030-9245-4870-B704-99E2C4414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03D540-77C0-486A-8A59-98B60DDFEF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1B2773B-238F-47CD-9E45-AF35E7BF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6A61BA7-A375-4B4A-A242-23D42209DAE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7077DA5-C1AA-48EE-BCD1-7E176AB567F2}"/>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8" name="Tijdelijke aanduiding voor voettekst 7">
            <a:extLst>
              <a:ext uri="{FF2B5EF4-FFF2-40B4-BE49-F238E27FC236}">
                <a16:creationId xmlns:a16="http://schemas.microsoft.com/office/drawing/2014/main" id="{EAB3F898-B3F7-4D0D-A85E-D530D484035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8E49E1-DAE5-45B3-93E5-6594470BEBF8}"/>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95800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89357-A504-497C-A5A7-7766B86BEC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4287D67-5EA0-487B-8D22-74005E5834C7}"/>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4" name="Tijdelijke aanduiding voor voettekst 3">
            <a:extLst>
              <a:ext uri="{FF2B5EF4-FFF2-40B4-BE49-F238E27FC236}">
                <a16:creationId xmlns:a16="http://schemas.microsoft.com/office/drawing/2014/main" id="{1D094CC0-DED4-4320-9E83-0B53C37B99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2E17A00-7743-4A3E-938C-2A806211DC4E}"/>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351568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20A456A-BA47-4A3D-977D-B7776863E212}"/>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3" name="Tijdelijke aanduiding voor voettekst 2">
            <a:extLst>
              <a:ext uri="{FF2B5EF4-FFF2-40B4-BE49-F238E27FC236}">
                <a16:creationId xmlns:a16="http://schemas.microsoft.com/office/drawing/2014/main" id="{541E3C0E-186A-4B64-9409-E99489FB46D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15608C-1D1D-4F33-AD41-A2A2AC7BA507}"/>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81223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35AE2-DB1B-4FD1-9B99-4042E4DA1E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F0EC02-23BA-465E-94BB-99E912D65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3E1A0C6-222D-4A5F-AEE4-974EFE73D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AFFFD0-4A55-4CB5-8094-AEC85A51525C}"/>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6" name="Tijdelijke aanduiding voor voettekst 5">
            <a:extLst>
              <a:ext uri="{FF2B5EF4-FFF2-40B4-BE49-F238E27FC236}">
                <a16:creationId xmlns:a16="http://schemas.microsoft.com/office/drawing/2014/main" id="{8FF5C069-8CC2-4516-8597-E1373C0511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AFE77A-644B-408B-9F6E-9FFCA5900C01}"/>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349811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770FF-89B6-4C30-973F-E28D0BD50B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32EA767-CD2A-442F-B342-4ED8745D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E50ED1D-EF62-416C-9159-83146831B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22521F-1812-4AE6-A5F3-738403E382CF}"/>
              </a:ext>
            </a:extLst>
          </p:cNvPr>
          <p:cNvSpPr>
            <a:spLocks noGrp="1"/>
          </p:cNvSpPr>
          <p:nvPr>
            <p:ph type="dt" sz="half" idx="10"/>
          </p:nvPr>
        </p:nvSpPr>
        <p:spPr/>
        <p:txBody>
          <a:bodyPr/>
          <a:lstStyle/>
          <a:p>
            <a:fld id="{9C34509D-CE1B-4061-9D8D-E6D78213FBB5}" type="datetimeFigureOut">
              <a:rPr lang="nl-NL" smtClean="0"/>
              <a:t>24-6-2020</a:t>
            </a:fld>
            <a:endParaRPr lang="nl-NL"/>
          </a:p>
        </p:txBody>
      </p:sp>
      <p:sp>
        <p:nvSpPr>
          <p:cNvPr id="6" name="Tijdelijke aanduiding voor voettekst 5">
            <a:extLst>
              <a:ext uri="{FF2B5EF4-FFF2-40B4-BE49-F238E27FC236}">
                <a16:creationId xmlns:a16="http://schemas.microsoft.com/office/drawing/2014/main" id="{E1913998-DD43-43B0-AACD-BEB180FABC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91BCA7-6A0B-4B50-8B89-962612CC6143}"/>
              </a:ext>
            </a:extLst>
          </p:cNvPr>
          <p:cNvSpPr>
            <a:spLocks noGrp="1"/>
          </p:cNvSpPr>
          <p:nvPr>
            <p:ph type="sldNum" sz="quarter" idx="12"/>
          </p:nvPr>
        </p:nvSpPr>
        <p:spPr/>
        <p:txBody>
          <a:bodyPr/>
          <a:lstStyle/>
          <a:p>
            <a:fld id="{0A6A85AA-3720-4BCC-8B04-1D46B0B92064}" type="slidenum">
              <a:rPr lang="nl-NL" smtClean="0"/>
              <a:t>‹nr.›</a:t>
            </a:fld>
            <a:endParaRPr lang="nl-NL"/>
          </a:p>
        </p:txBody>
      </p:sp>
    </p:spTree>
    <p:extLst>
      <p:ext uri="{BB962C8B-B14F-4D97-AF65-F5344CB8AC3E}">
        <p14:creationId xmlns:p14="http://schemas.microsoft.com/office/powerpoint/2010/main" val="17920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2A3A6A-3EBE-4EB9-98B4-DBD3ABECE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BD5F209-F6D4-4F09-8360-D74861AF7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BC05C8-485B-42A5-96F5-24A8EA869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4509D-CE1B-4061-9D8D-E6D78213FBB5}" type="datetimeFigureOut">
              <a:rPr lang="nl-NL" smtClean="0"/>
              <a:t>24-6-2020</a:t>
            </a:fld>
            <a:endParaRPr lang="nl-NL"/>
          </a:p>
        </p:txBody>
      </p:sp>
      <p:sp>
        <p:nvSpPr>
          <p:cNvPr id="5" name="Tijdelijke aanduiding voor voettekst 4">
            <a:extLst>
              <a:ext uri="{FF2B5EF4-FFF2-40B4-BE49-F238E27FC236}">
                <a16:creationId xmlns:a16="http://schemas.microsoft.com/office/drawing/2014/main" id="{D88E1563-00E7-455E-8F73-B43AE22105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505C892-421E-43F5-9D71-988614765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A85AA-3720-4BCC-8B04-1D46B0B92064}" type="slidenum">
              <a:rPr lang="nl-NL" smtClean="0"/>
              <a:t>‹nr.›</a:t>
            </a:fld>
            <a:endParaRPr lang="nl-NL"/>
          </a:p>
        </p:txBody>
      </p:sp>
    </p:spTree>
    <p:extLst>
      <p:ext uri="{BB962C8B-B14F-4D97-AF65-F5344CB8AC3E}">
        <p14:creationId xmlns:p14="http://schemas.microsoft.com/office/powerpoint/2010/main" val="3443983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BAB49-F31D-4C63-834E-C69406E1BAEC}"/>
              </a:ext>
            </a:extLst>
          </p:cNvPr>
          <p:cNvSpPr>
            <a:spLocks noGrp="1"/>
          </p:cNvSpPr>
          <p:nvPr>
            <p:ph type="ctrTitle"/>
          </p:nvPr>
        </p:nvSpPr>
        <p:spPr>
          <a:xfrm>
            <a:off x="599609" y="5000625"/>
            <a:ext cx="4344223" cy="868313"/>
          </a:xfrm>
        </p:spPr>
        <p:txBody>
          <a:bodyPr>
            <a:normAutofit/>
          </a:bodyPr>
          <a:lstStyle/>
          <a:p>
            <a:pPr algn="l"/>
            <a:r>
              <a:rPr lang="nl-NL" sz="4200" dirty="0"/>
              <a:t>Conflicthantering</a:t>
            </a:r>
          </a:p>
        </p:txBody>
      </p:sp>
      <p:sp>
        <p:nvSpPr>
          <p:cNvPr id="3" name="Ondertitel 2">
            <a:extLst>
              <a:ext uri="{FF2B5EF4-FFF2-40B4-BE49-F238E27FC236}">
                <a16:creationId xmlns:a16="http://schemas.microsoft.com/office/drawing/2014/main" id="{552FB3CA-7C42-48B5-BA73-986642C4C695}"/>
              </a:ext>
            </a:extLst>
          </p:cNvPr>
          <p:cNvSpPr>
            <a:spLocks noGrp="1"/>
          </p:cNvSpPr>
          <p:nvPr>
            <p:ph type="subTitle" idx="1"/>
          </p:nvPr>
        </p:nvSpPr>
        <p:spPr>
          <a:xfrm>
            <a:off x="5210085" y="5271148"/>
            <a:ext cx="6257989" cy="1035781"/>
          </a:xfrm>
        </p:spPr>
        <p:txBody>
          <a:bodyPr>
            <a:normAutofit/>
          </a:bodyPr>
          <a:lstStyle/>
          <a:p>
            <a:pPr algn="l"/>
            <a:r>
              <a:rPr lang="nl-NL" sz="2200" dirty="0"/>
              <a:t>Catharine Rutten-Steegmans </a:t>
            </a:r>
          </a:p>
          <a:p>
            <a:pPr algn="l"/>
            <a:r>
              <a:rPr lang="nl-NL" sz="2200" dirty="0"/>
              <a:t>Mediator en coach in Arbeids- en Familiezaken</a:t>
            </a:r>
          </a:p>
        </p:txBody>
      </p:sp>
      <p:pic>
        <p:nvPicPr>
          <p:cNvPr id="41" name="Tijdelijke aanduiding voor inhoud 4" descr="Afbeelding met tekening, teken, brandkraan&#10;&#10;Automatisch gegenereerde beschrijving">
            <a:extLst>
              <a:ext uri="{FF2B5EF4-FFF2-40B4-BE49-F238E27FC236}">
                <a16:creationId xmlns:a16="http://schemas.microsoft.com/office/drawing/2014/main" id="{65BA2438-0E11-419F-8AF9-62FA1C064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pic>
        <p:nvPicPr>
          <p:cNvPr id="5" name="Afbeelding 4" descr="Afbeelding met staand, speler, person, spel&#10;&#10;Automatisch gegenereerde beschrijving">
            <a:extLst>
              <a:ext uri="{FF2B5EF4-FFF2-40B4-BE49-F238E27FC236}">
                <a16:creationId xmlns:a16="http://schemas.microsoft.com/office/drawing/2014/main" id="{5C64136C-EFA6-4046-A491-3809572E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31" y="989062"/>
            <a:ext cx="6142754" cy="4095863"/>
          </a:xfrm>
          <a:prstGeom prst="rect">
            <a:avLst/>
          </a:prstGeom>
        </p:spPr>
      </p:pic>
    </p:spTree>
    <p:extLst>
      <p:ext uri="{BB962C8B-B14F-4D97-AF65-F5344CB8AC3E}">
        <p14:creationId xmlns:p14="http://schemas.microsoft.com/office/powerpoint/2010/main" val="25521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0B5FA-4B7E-4F41-B669-E8391FA42E0A}"/>
              </a:ext>
            </a:extLst>
          </p:cNvPr>
          <p:cNvSpPr>
            <a:spLocks noGrp="1"/>
          </p:cNvSpPr>
          <p:nvPr>
            <p:ph type="title"/>
          </p:nvPr>
        </p:nvSpPr>
        <p:spPr/>
        <p:txBody>
          <a:bodyPr/>
          <a:lstStyle/>
          <a:p>
            <a:r>
              <a:rPr lang="nl-NL" dirty="0"/>
              <a:t>Wat kun je zelf doen?</a:t>
            </a:r>
          </a:p>
        </p:txBody>
      </p:sp>
      <p:sp>
        <p:nvSpPr>
          <p:cNvPr id="3" name="Tijdelijke aanduiding voor inhoud 2">
            <a:extLst>
              <a:ext uri="{FF2B5EF4-FFF2-40B4-BE49-F238E27FC236}">
                <a16:creationId xmlns:a16="http://schemas.microsoft.com/office/drawing/2014/main" id="{DABFCD85-0FEE-4409-81C7-51955101B5C4}"/>
              </a:ext>
            </a:extLst>
          </p:cNvPr>
          <p:cNvSpPr>
            <a:spLocks noGrp="1"/>
          </p:cNvSpPr>
          <p:nvPr>
            <p:ph idx="1"/>
          </p:nvPr>
        </p:nvSpPr>
        <p:spPr>
          <a:xfrm>
            <a:off x="838200" y="1825625"/>
            <a:ext cx="8607641" cy="4351338"/>
          </a:xfrm>
        </p:spPr>
        <p:txBody>
          <a:bodyPr>
            <a:normAutofit/>
          </a:bodyPr>
          <a:lstStyle/>
          <a:p>
            <a:r>
              <a:rPr lang="nl-NL" dirty="0"/>
              <a:t>Eerst emoties dan de rest</a:t>
            </a:r>
          </a:p>
          <a:p>
            <a:r>
              <a:rPr lang="nl-NL" dirty="0"/>
              <a:t>Herhaling van het verhaal = er speelt blijkbaar nog iets (anders)</a:t>
            </a:r>
          </a:p>
          <a:p>
            <a:r>
              <a:rPr lang="nl-NL" dirty="0"/>
              <a:t>Erken en herstel waar mogelijk ‘fouten’ uit het verleden</a:t>
            </a:r>
          </a:p>
          <a:p>
            <a:r>
              <a:rPr lang="nl-NL" dirty="0"/>
              <a:t>Discussie over de inhoud houdt de discussie in stand</a:t>
            </a:r>
          </a:p>
          <a:p>
            <a:r>
              <a:rPr lang="nl-NL" dirty="0"/>
              <a:t>Inzicht in onderliggende belangen en intenties leidt naar de oplossing</a:t>
            </a:r>
          </a:p>
          <a:p>
            <a:r>
              <a:rPr lang="nl-NL" dirty="0"/>
              <a:t>Kies afhankelijk van het doel de gesprekspartner</a:t>
            </a:r>
          </a:p>
          <a:p>
            <a:r>
              <a:rPr lang="nl-NL" dirty="0"/>
              <a:t>Let op het evenwicht aan tafel</a:t>
            </a:r>
          </a:p>
          <a:p>
            <a:pPr marL="0" indent="0">
              <a:buNone/>
            </a:pPr>
            <a:endParaRPr lang="nl-NL" dirty="0"/>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18B3F891-AFEE-4522-A6D6-B037E8462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17510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4DDA3-E686-4D9B-B538-F5C17FDAC66C}"/>
              </a:ext>
            </a:extLst>
          </p:cNvPr>
          <p:cNvSpPr>
            <a:spLocks noGrp="1"/>
          </p:cNvSpPr>
          <p:nvPr>
            <p:ph type="title"/>
          </p:nvPr>
        </p:nvSpPr>
        <p:spPr/>
        <p:txBody>
          <a:bodyPr/>
          <a:lstStyle/>
          <a:p>
            <a:r>
              <a:rPr lang="nl-NL" dirty="0"/>
              <a:t>Hoe pak je dat aan?</a:t>
            </a:r>
          </a:p>
        </p:txBody>
      </p:sp>
      <p:sp>
        <p:nvSpPr>
          <p:cNvPr id="3" name="Tijdelijke aanduiding voor inhoud 2">
            <a:extLst>
              <a:ext uri="{FF2B5EF4-FFF2-40B4-BE49-F238E27FC236}">
                <a16:creationId xmlns:a16="http://schemas.microsoft.com/office/drawing/2014/main" id="{092B5CB6-4804-4D72-AC40-06401AA2DEF5}"/>
              </a:ext>
            </a:extLst>
          </p:cNvPr>
          <p:cNvSpPr>
            <a:spLocks noGrp="1"/>
          </p:cNvSpPr>
          <p:nvPr>
            <p:ph idx="1"/>
          </p:nvPr>
        </p:nvSpPr>
        <p:spPr>
          <a:xfrm>
            <a:off x="838200" y="1825625"/>
            <a:ext cx="9229078" cy="4667250"/>
          </a:xfrm>
        </p:spPr>
        <p:txBody>
          <a:bodyPr>
            <a:noAutofit/>
          </a:bodyPr>
          <a:lstStyle/>
          <a:p>
            <a:r>
              <a:rPr lang="nl-NL" sz="2000" dirty="0"/>
              <a:t>Emoties: geef ruimte en erkenning. Bv Ik zie dat dit jou enorm raakt. Wat moet dat zwaar geweest zijn. Wat kan ik doen om jou te helpen? Wat verwacht je van mij?</a:t>
            </a:r>
          </a:p>
          <a:p>
            <a:r>
              <a:rPr lang="nl-NL" sz="2000" dirty="0"/>
              <a:t>Herhaling: wij hebben dit vaker besproken. Toch kom je hier steeds op terug. Wat heb ik nog niet begrepen? Wat wil je van mij horen? Speelt er soms nog iets anders?</a:t>
            </a:r>
          </a:p>
          <a:p>
            <a:r>
              <a:rPr lang="nl-NL" sz="2000" dirty="0"/>
              <a:t>Inhoud: we gaan hier zo niet uit komen want jij blijft a zeggen en ik b. </a:t>
            </a:r>
          </a:p>
          <a:p>
            <a:r>
              <a:rPr lang="nl-NL" sz="2000" dirty="0"/>
              <a:t>Belangen: Wat maakt dat a zo belangrijk voor jou is? Dus voor jou is van belang dat….. Stel dat je … wel krijgt. Wat betekent dat voor jou? Wat betekent het voor jou als je … niet krijgt. Dus waar het jou eigenlijk om gaat is….. Speelt er nog iets anders?</a:t>
            </a:r>
          </a:p>
          <a:p>
            <a:r>
              <a:rPr lang="nl-NL" sz="2000" dirty="0"/>
              <a:t>Fouten: wees open en eerlijk over gemaakte fouten. Herstel ze ongeacht hoelang het geleden is. </a:t>
            </a:r>
          </a:p>
          <a:p>
            <a:r>
              <a:rPr lang="nl-NL" sz="2000" dirty="0"/>
              <a:t>Doel: Relatieherstel, betrokkenen met elkaar in gesprek. </a:t>
            </a:r>
            <a:r>
              <a:rPr lang="nl-NL" sz="2000" dirty="0" err="1"/>
              <a:t>Exitregeling</a:t>
            </a:r>
            <a:r>
              <a:rPr lang="nl-NL" sz="2000" dirty="0"/>
              <a:t>, neutrale gesprekspartner</a:t>
            </a:r>
          </a:p>
          <a:p>
            <a:r>
              <a:rPr lang="nl-NL" sz="2000" dirty="0"/>
              <a:t>Evenwicht: gesprekspartners gelijk qua aantal en gewicht. WG en WN (1 op 1). P&amp;O of advocaat erbij dan bij beiden ‘hulpverlener’ of advocaat erbij.</a:t>
            </a:r>
          </a:p>
          <a:p>
            <a:pPr marL="0" indent="0">
              <a:buNone/>
            </a:pPr>
            <a:r>
              <a:rPr lang="nl-NL" sz="2000" dirty="0"/>
              <a:t> </a:t>
            </a:r>
          </a:p>
          <a:p>
            <a:endParaRPr lang="nl-NL" sz="2000" dirty="0"/>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9F61A087-3B68-4C3D-9446-246E5DCF0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38093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A2C0E-A085-4BB2-868E-44B5DE5DB904}"/>
              </a:ext>
            </a:extLst>
          </p:cNvPr>
          <p:cNvSpPr>
            <a:spLocks noGrp="1"/>
          </p:cNvSpPr>
          <p:nvPr>
            <p:ph type="title"/>
          </p:nvPr>
        </p:nvSpPr>
        <p:spPr/>
        <p:txBody>
          <a:bodyPr/>
          <a:lstStyle/>
          <a:p>
            <a:r>
              <a:rPr lang="nl-NL" dirty="0"/>
              <a:t>Samenvattend</a:t>
            </a:r>
          </a:p>
        </p:txBody>
      </p:sp>
      <p:sp>
        <p:nvSpPr>
          <p:cNvPr id="3" name="Tijdelijke aanduiding voor inhoud 2">
            <a:extLst>
              <a:ext uri="{FF2B5EF4-FFF2-40B4-BE49-F238E27FC236}">
                <a16:creationId xmlns:a16="http://schemas.microsoft.com/office/drawing/2014/main" id="{2FAD2398-D872-4D4C-B8B9-E7F3BE6B1119}"/>
              </a:ext>
            </a:extLst>
          </p:cNvPr>
          <p:cNvSpPr>
            <a:spLocks noGrp="1"/>
          </p:cNvSpPr>
          <p:nvPr>
            <p:ph idx="1"/>
          </p:nvPr>
        </p:nvSpPr>
        <p:spPr>
          <a:xfrm>
            <a:off x="838201" y="1825625"/>
            <a:ext cx="9184688" cy="4351338"/>
          </a:xfrm>
        </p:spPr>
        <p:txBody>
          <a:bodyPr>
            <a:normAutofit lnSpcReduction="10000"/>
          </a:bodyPr>
          <a:lstStyle/>
          <a:p>
            <a:pPr marL="342900" indent="-342900"/>
            <a:r>
              <a:rPr lang="nl-NL" dirty="0"/>
              <a:t>Kom bij de eerste wrijving al in actie</a:t>
            </a:r>
          </a:p>
          <a:p>
            <a:pPr marL="342900" indent="-342900"/>
            <a:r>
              <a:rPr lang="nl-NL" dirty="0"/>
              <a:t>Erken emoties en geef ze ruimte</a:t>
            </a:r>
          </a:p>
          <a:p>
            <a:pPr marL="342900" indent="-342900"/>
            <a:r>
              <a:rPr lang="nl-NL" dirty="0"/>
              <a:t>Ga vanuit een eerlijke intentie in gesprek</a:t>
            </a:r>
          </a:p>
          <a:p>
            <a:pPr marL="342900" indent="-342900"/>
            <a:r>
              <a:rPr lang="nl-NL" dirty="0"/>
              <a:t>Wees open en eerlijk en toon oprechte interesse</a:t>
            </a:r>
          </a:p>
          <a:p>
            <a:pPr marL="342900" indent="-342900"/>
            <a:r>
              <a:rPr lang="nl-NL" dirty="0"/>
              <a:t>Herstel fouten uit het verleden</a:t>
            </a:r>
          </a:p>
          <a:p>
            <a:pPr marL="342900" indent="-342900"/>
            <a:r>
              <a:rPr lang="nl-NL" dirty="0"/>
              <a:t>Ga op zoek naar onderliggende belangen</a:t>
            </a:r>
          </a:p>
          <a:p>
            <a:pPr marL="342900" indent="-342900"/>
            <a:r>
              <a:rPr lang="nl-NL" dirty="0"/>
              <a:t>Ga vanuit de belangen op zoek naar een oplossing</a:t>
            </a:r>
          </a:p>
          <a:p>
            <a:pPr marL="342900" indent="-342900"/>
            <a:r>
              <a:rPr lang="nl-NL" dirty="0"/>
              <a:t>Als wat je doet niet werkt probeer dan iets anders, of bel mij </a:t>
            </a:r>
            <a:r>
              <a:rPr lang="nl-NL" dirty="0">
                <a:sym typeface="Wingdings" panose="05000000000000000000" pitchFamily="2" charset="2"/>
              </a:rPr>
              <a:t></a:t>
            </a:r>
            <a:endParaRPr lang="nl-NL" dirty="0"/>
          </a:p>
          <a:p>
            <a:pPr marL="0" indent="0">
              <a:buNone/>
            </a:pPr>
            <a:endParaRPr lang="nl-NL" dirty="0"/>
          </a:p>
          <a:p>
            <a:pPr marL="342900" indent="-342900"/>
            <a:endParaRPr lang="nl-NL" dirty="0"/>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AA9EB779-AAC2-4A0B-9E07-9E641A19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141877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C27DD-929D-41E1-A3AC-A97254C6F980}"/>
              </a:ext>
            </a:extLst>
          </p:cNvPr>
          <p:cNvSpPr>
            <a:spLocks noGrp="1"/>
          </p:cNvSpPr>
          <p:nvPr>
            <p:ph type="title"/>
          </p:nvPr>
        </p:nvSpPr>
        <p:spPr/>
        <p:txBody>
          <a:bodyPr/>
          <a:lstStyle/>
          <a:p>
            <a:r>
              <a:rPr lang="nl-NL" dirty="0"/>
              <a:t>Vragen?</a:t>
            </a:r>
          </a:p>
        </p:txBody>
      </p:sp>
      <p:pic>
        <p:nvPicPr>
          <p:cNvPr id="5" name="Tijdelijke aanduiding voor inhoud 4" descr="Afbeelding met bloem, plant, binnen, vaas&#10;&#10;Automatisch gegenereerde beschrijving">
            <a:extLst>
              <a:ext uri="{FF2B5EF4-FFF2-40B4-BE49-F238E27FC236}">
                <a16:creationId xmlns:a16="http://schemas.microsoft.com/office/drawing/2014/main" id="{7BF16176-237F-4496-9169-1DF2C9C4C4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90027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3C250-85D1-49C4-B47F-83B35DDF9423}"/>
              </a:ext>
            </a:extLst>
          </p:cNvPr>
          <p:cNvSpPr>
            <a:spLocks noGrp="1"/>
          </p:cNvSpPr>
          <p:nvPr>
            <p:ph type="title"/>
          </p:nvPr>
        </p:nvSpPr>
        <p:spPr/>
        <p:txBody>
          <a:bodyPr/>
          <a:lstStyle/>
          <a:p>
            <a:r>
              <a:rPr lang="nl-NL" dirty="0"/>
              <a:t>Inhoud presentatie</a:t>
            </a:r>
          </a:p>
        </p:txBody>
      </p:sp>
      <p:pic>
        <p:nvPicPr>
          <p:cNvPr id="5" name="Tijdelijke aanduiding voor inhoud 4" descr="Afbeelding met tekening, teken, brandkraan&#10;&#10;Automatisch gegenereerde beschrijving">
            <a:extLst>
              <a:ext uri="{FF2B5EF4-FFF2-40B4-BE49-F238E27FC236}">
                <a16:creationId xmlns:a16="http://schemas.microsoft.com/office/drawing/2014/main" id="{8126AA74-7DCD-4F44-904E-1A8E75765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p:spPr>
      </p:pic>
      <p:sp>
        <p:nvSpPr>
          <p:cNvPr id="4" name="Tekstvak 3">
            <a:extLst>
              <a:ext uri="{FF2B5EF4-FFF2-40B4-BE49-F238E27FC236}">
                <a16:creationId xmlns:a16="http://schemas.microsoft.com/office/drawing/2014/main" id="{BA05B72E-A02B-42B8-815D-B0F75454B849}"/>
              </a:ext>
            </a:extLst>
          </p:cNvPr>
          <p:cNvSpPr txBox="1"/>
          <p:nvPr/>
        </p:nvSpPr>
        <p:spPr>
          <a:xfrm>
            <a:off x="838200" y="1690688"/>
            <a:ext cx="9193567" cy="1384995"/>
          </a:xfrm>
          <a:prstGeom prst="rect">
            <a:avLst/>
          </a:prstGeom>
          <a:noFill/>
        </p:spPr>
        <p:txBody>
          <a:bodyPr wrap="square" rtlCol="0">
            <a:spAutoFit/>
          </a:bodyPr>
          <a:lstStyle/>
          <a:p>
            <a:pPr marL="285750" indent="-285750">
              <a:buFont typeface="Arial" panose="020B0604020202020204" pitchFamily="34" charset="0"/>
              <a:buChar char="•"/>
            </a:pPr>
            <a:r>
              <a:rPr lang="nl-NL" sz="2800" dirty="0"/>
              <a:t>Waarom snel ingrijpen bij conflicten?</a:t>
            </a:r>
          </a:p>
          <a:p>
            <a:pPr marL="285750" indent="-285750">
              <a:buFont typeface="Arial" panose="020B0604020202020204" pitchFamily="34" charset="0"/>
              <a:buChar char="•"/>
            </a:pPr>
            <a:r>
              <a:rPr lang="nl-NL" sz="2800" dirty="0"/>
              <a:t>Wat doe ik als mediator?</a:t>
            </a:r>
          </a:p>
          <a:p>
            <a:pPr marL="285750" indent="-285750">
              <a:buFont typeface="Arial" panose="020B0604020202020204" pitchFamily="34" charset="0"/>
              <a:buChar char="•"/>
            </a:pPr>
            <a:r>
              <a:rPr lang="nl-NL" sz="2800" dirty="0"/>
              <a:t>Wat kun je zelf doen?</a:t>
            </a:r>
          </a:p>
        </p:txBody>
      </p:sp>
    </p:spTree>
    <p:extLst>
      <p:ext uri="{BB962C8B-B14F-4D97-AF65-F5344CB8AC3E}">
        <p14:creationId xmlns:p14="http://schemas.microsoft.com/office/powerpoint/2010/main" val="417282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3C250-85D1-49C4-B47F-83B35DDF9423}"/>
              </a:ext>
            </a:extLst>
          </p:cNvPr>
          <p:cNvSpPr>
            <a:spLocks noGrp="1"/>
          </p:cNvSpPr>
          <p:nvPr>
            <p:ph type="title"/>
          </p:nvPr>
        </p:nvSpPr>
        <p:spPr/>
        <p:txBody>
          <a:bodyPr/>
          <a:lstStyle/>
          <a:p>
            <a:r>
              <a:rPr lang="nl-NL" dirty="0"/>
              <a:t>Bekijk het eens van de andere kant!</a:t>
            </a:r>
          </a:p>
        </p:txBody>
      </p:sp>
      <p:pic>
        <p:nvPicPr>
          <p:cNvPr id="5" name="Tijdelijke aanduiding voor inhoud 4" descr="Afbeelding met tekening, teken, brandkraan&#10;&#10;Automatisch gegenereerde beschrijving">
            <a:extLst>
              <a:ext uri="{FF2B5EF4-FFF2-40B4-BE49-F238E27FC236}">
                <a16:creationId xmlns:a16="http://schemas.microsoft.com/office/drawing/2014/main" id="{8126AA74-7DCD-4F44-904E-1A8E75765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p:spPr>
      </p:pic>
      <p:pic>
        <p:nvPicPr>
          <p:cNvPr id="7" name="Afbeelding 6" descr="Afbeelding met water, vogel, verschillend, groep&#10;&#10;Automatisch gegenereerde beschrijving">
            <a:extLst>
              <a:ext uri="{FF2B5EF4-FFF2-40B4-BE49-F238E27FC236}">
                <a16:creationId xmlns:a16="http://schemas.microsoft.com/office/drawing/2014/main" id="{797B63CA-AB2E-4C5C-8D84-4E94356D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23" y="2439388"/>
            <a:ext cx="9205851" cy="1979221"/>
          </a:xfrm>
          <a:prstGeom prst="rect">
            <a:avLst/>
          </a:prstGeom>
        </p:spPr>
      </p:pic>
    </p:spTree>
    <p:extLst>
      <p:ext uri="{BB962C8B-B14F-4D97-AF65-F5344CB8AC3E}">
        <p14:creationId xmlns:p14="http://schemas.microsoft.com/office/powerpoint/2010/main" val="395930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3C250-85D1-49C4-B47F-83B35DDF9423}"/>
              </a:ext>
            </a:extLst>
          </p:cNvPr>
          <p:cNvSpPr>
            <a:spLocks noGrp="1"/>
          </p:cNvSpPr>
          <p:nvPr>
            <p:ph type="title"/>
          </p:nvPr>
        </p:nvSpPr>
        <p:spPr/>
        <p:txBody>
          <a:bodyPr/>
          <a:lstStyle/>
          <a:p>
            <a:r>
              <a:rPr lang="nl-NL" dirty="0"/>
              <a:t>De Escalatieladder van </a:t>
            </a:r>
            <a:r>
              <a:rPr lang="nl-NL" dirty="0" err="1"/>
              <a:t>Glasl</a:t>
            </a:r>
            <a:endParaRPr lang="nl-NL" dirty="0"/>
          </a:p>
        </p:txBody>
      </p:sp>
      <p:pic>
        <p:nvPicPr>
          <p:cNvPr id="5" name="Tijdelijke aanduiding voor inhoud 4" descr="Afbeelding met tekening, teken, brandkraan&#10;&#10;Automatisch gegenereerde beschrijving">
            <a:extLst>
              <a:ext uri="{FF2B5EF4-FFF2-40B4-BE49-F238E27FC236}">
                <a16:creationId xmlns:a16="http://schemas.microsoft.com/office/drawing/2014/main" id="{8126AA74-7DCD-4F44-904E-1A8E75765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p:spPr>
      </p:pic>
      <p:pic>
        <p:nvPicPr>
          <p:cNvPr id="4" name="Afbeelding 3">
            <a:extLst>
              <a:ext uri="{FF2B5EF4-FFF2-40B4-BE49-F238E27FC236}">
                <a16:creationId xmlns:a16="http://schemas.microsoft.com/office/drawing/2014/main" id="{1A904840-A9D7-48CD-B88F-422205713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1221357"/>
            <a:ext cx="5600701" cy="5436978"/>
          </a:xfrm>
          <a:prstGeom prst="rect">
            <a:avLst/>
          </a:prstGeom>
        </p:spPr>
      </p:pic>
    </p:spTree>
    <p:extLst>
      <p:ext uri="{BB962C8B-B14F-4D97-AF65-F5344CB8AC3E}">
        <p14:creationId xmlns:p14="http://schemas.microsoft.com/office/powerpoint/2010/main" val="186131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3C250-85D1-49C4-B47F-83B35DDF9423}"/>
              </a:ext>
            </a:extLst>
          </p:cNvPr>
          <p:cNvSpPr>
            <a:spLocks noGrp="1"/>
          </p:cNvSpPr>
          <p:nvPr>
            <p:ph type="title"/>
          </p:nvPr>
        </p:nvSpPr>
        <p:spPr>
          <a:xfrm>
            <a:off x="838200" y="365125"/>
            <a:ext cx="10515600" cy="975403"/>
          </a:xfrm>
        </p:spPr>
        <p:txBody>
          <a:bodyPr/>
          <a:lstStyle/>
          <a:p>
            <a:r>
              <a:rPr lang="nl-NL" dirty="0"/>
              <a:t>(De)</a:t>
            </a:r>
            <a:r>
              <a:rPr lang="nl-NL" dirty="0" err="1"/>
              <a:t>motivatiepyramide</a:t>
            </a:r>
            <a:endParaRPr lang="nl-NL" dirty="0"/>
          </a:p>
        </p:txBody>
      </p:sp>
      <p:pic>
        <p:nvPicPr>
          <p:cNvPr id="5" name="Tijdelijke aanduiding voor inhoud 4" descr="Afbeelding met tekening, teken, brandkraan&#10;&#10;Automatisch gegenereerde beschrijving">
            <a:extLst>
              <a:ext uri="{FF2B5EF4-FFF2-40B4-BE49-F238E27FC236}">
                <a16:creationId xmlns:a16="http://schemas.microsoft.com/office/drawing/2014/main" id="{8126AA74-7DCD-4F44-904E-1A8E75765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p:spPr>
      </p:pic>
      <p:pic>
        <p:nvPicPr>
          <p:cNvPr id="4" name="Afbeelding 3">
            <a:extLst>
              <a:ext uri="{FF2B5EF4-FFF2-40B4-BE49-F238E27FC236}">
                <a16:creationId xmlns:a16="http://schemas.microsoft.com/office/drawing/2014/main" id="{9530AED7-E97E-433B-88E2-A70FADD9D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224" y="1209475"/>
            <a:ext cx="6173403" cy="5553276"/>
          </a:xfrm>
          <a:prstGeom prst="rect">
            <a:avLst/>
          </a:prstGeom>
        </p:spPr>
      </p:pic>
    </p:spTree>
    <p:extLst>
      <p:ext uri="{BB962C8B-B14F-4D97-AF65-F5344CB8AC3E}">
        <p14:creationId xmlns:p14="http://schemas.microsoft.com/office/powerpoint/2010/main" val="297072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3C250-85D1-49C4-B47F-83B35DDF9423}"/>
              </a:ext>
            </a:extLst>
          </p:cNvPr>
          <p:cNvSpPr>
            <a:spLocks noGrp="1"/>
          </p:cNvSpPr>
          <p:nvPr>
            <p:ph type="title"/>
          </p:nvPr>
        </p:nvSpPr>
        <p:spPr/>
        <p:txBody>
          <a:bodyPr/>
          <a:lstStyle/>
          <a:p>
            <a:r>
              <a:rPr lang="nl-NL" dirty="0"/>
              <a:t>Wat doe ik als mediator?</a:t>
            </a:r>
          </a:p>
        </p:txBody>
      </p:sp>
      <p:pic>
        <p:nvPicPr>
          <p:cNvPr id="5" name="Tijdelijke aanduiding voor inhoud 4" descr="Afbeelding met tekening, teken, brandkraan&#10;&#10;Automatisch gegenereerde beschrijving">
            <a:extLst>
              <a:ext uri="{FF2B5EF4-FFF2-40B4-BE49-F238E27FC236}">
                <a16:creationId xmlns:a16="http://schemas.microsoft.com/office/drawing/2014/main" id="{8126AA74-7DCD-4F44-904E-1A8E75765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p:spPr>
      </p:pic>
      <p:sp>
        <p:nvSpPr>
          <p:cNvPr id="4" name="Tekstvak 3">
            <a:extLst>
              <a:ext uri="{FF2B5EF4-FFF2-40B4-BE49-F238E27FC236}">
                <a16:creationId xmlns:a16="http://schemas.microsoft.com/office/drawing/2014/main" id="{BA05B72E-A02B-42B8-815D-B0F75454B849}"/>
              </a:ext>
            </a:extLst>
          </p:cNvPr>
          <p:cNvSpPr txBox="1"/>
          <p:nvPr/>
        </p:nvSpPr>
        <p:spPr>
          <a:xfrm>
            <a:off x="838200" y="1712374"/>
            <a:ext cx="9193567" cy="3970318"/>
          </a:xfrm>
          <a:prstGeom prst="rect">
            <a:avLst/>
          </a:prstGeom>
          <a:noFill/>
        </p:spPr>
        <p:txBody>
          <a:bodyPr wrap="square" rtlCol="0">
            <a:spAutoFit/>
          </a:bodyPr>
          <a:lstStyle/>
          <a:p>
            <a:r>
              <a:rPr lang="nl-NL" sz="2800" b="1" dirty="0"/>
              <a:t>Intake</a:t>
            </a:r>
          </a:p>
          <a:p>
            <a:pPr marL="285750" indent="-285750">
              <a:buFont typeface="Arial" panose="020B0604020202020204" pitchFamily="34" charset="0"/>
              <a:buChar char="•"/>
            </a:pPr>
            <a:r>
              <a:rPr lang="nl-NL" sz="2800" dirty="0"/>
              <a:t>Individuele intakes zonder eindtijd!</a:t>
            </a:r>
          </a:p>
          <a:p>
            <a:pPr marL="285750" indent="-285750">
              <a:buFont typeface="Arial" panose="020B0604020202020204" pitchFamily="34" charset="0"/>
              <a:buChar char="•"/>
            </a:pPr>
            <a:r>
              <a:rPr lang="nl-NL" sz="2800" dirty="0"/>
              <a:t>Luisteren, samenvatten, doorvragen (LSD)</a:t>
            </a:r>
          </a:p>
          <a:p>
            <a:pPr marL="285750" indent="-285750">
              <a:buFont typeface="Arial" panose="020B0604020202020204" pitchFamily="34" charset="0"/>
              <a:buChar char="•"/>
            </a:pPr>
            <a:r>
              <a:rPr lang="nl-NL" sz="2800" dirty="0"/>
              <a:t>Verhaallijnen ordenen op flip-over</a:t>
            </a:r>
          </a:p>
          <a:p>
            <a:pPr marL="285750" indent="-285750">
              <a:buFont typeface="Arial" panose="020B0604020202020204" pitchFamily="34" charset="0"/>
              <a:buChar char="•"/>
            </a:pPr>
            <a:r>
              <a:rPr lang="nl-NL" sz="2800" dirty="0"/>
              <a:t>Per verhaallijn probleem analyseren</a:t>
            </a:r>
          </a:p>
          <a:p>
            <a:pPr marL="285750" indent="-285750">
              <a:buFont typeface="Arial" panose="020B0604020202020204" pitchFamily="34" charset="0"/>
              <a:buChar char="•"/>
            </a:pPr>
            <a:r>
              <a:rPr lang="nl-NL" sz="2800" dirty="0"/>
              <a:t>Per probleem belang/wens analyseren</a:t>
            </a:r>
          </a:p>
          <a:p>
            <a:pPr marL="285750" indent="-285750">
              <a:buFont typeface="Arial" panose="020B0604020202020204" pitchFamily="34" charset="0"/>
              <a:buChar char="•"/>
            </a:pPr>
            <a:r>
              <a:rPr lang="nl-NL" sz="2800" dirty="0"/>
              <a:t>Per belang/wens een actieplan maken</a:t>
            </a:r>
          </a:p>
          <a:p>
            <a:pPr marL="285750" indent="-285750">
              <a:buFont typeface="Arial" panose="020B0604020202020204" pitchFamily="34" charset="0"/>
              <a:buChar char="•"/>
            </a:pPr>
            <a:r>
              <a:rPr lang="nl-NL" sz="2800" dirty="0"/>
              <a:t>Per actieplan gesprekspartner bepalen</a:t>
            </a:r>
          </a:p>
          <a:p>
            <a:endParaRPr lang="nl-NL" sz="2800" dirty="0"/>
          </a:p>
        </p:txBody>
      </p:sp>
    </p:spTree>
    <p:extLst>
      <p:ext uri="{BB962C8B-B14F-4D97-AF65-F5344CB8AC3E}">
        <p14:creationId xmlns:p14="http://schemas.microsoft.com/office/powerpoint/2010/main" val="21252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A2C0E-A085-4BB2-868E-44B5DE5DB904}"/>
              </a:ext>
            </a:extLst>
          </p:cNvPr>
          <p:cNvSpPr>
            <a:spLocks noGrp="1"/>
          </p:cNvSpPr>
          <p:nvPr>
            <p:ph type="title"/>
          </p:nvPr>
        </p:nvSpPr>
        <p:spPr/>
        <p:txBody>
          <a:bodyPr/>
          <a:lstStyle/>
          <a:p>
            <a:r>
              <a:rPr lang="nl-NL" dirty="0"/>
              <a:t>Wat levert mijn werkwijze op?</a:t>
            </a:r>
          </a:p>
        </p:txBody>
      </p:sp>
      <p:sp>
        <p:nvSpPr>
          <p:cNvPr id="3" name="Tijdelijke aanduiding voor inhoud 2">
            <a:extLst>
              <a:ext uri="{FF2B5EF4-FFF2-40B4-BE49-F238E27FC236}">
                <a16:creationId xmlns:a16="http://schemas.microsoft.com/office/drawing/2014/main" id="{2FAD2398-D872-4D4C-B8B9-E7F3BE6B1119}"/>
              </a:ext>
            </a:extLst>
          </p:cNvPr>
          <p:cNvSpPr>
            <a:spLocks noGrp="1"/>
          </p:cNvSpPr>
          <p:nvPr>
            <p:ph idx="1"/>
          </p:nvPr>
        </p:nvSpPr>
        <p:spPr/>
        <p:txBody>
          <a:bodyPr/>
          <a:lstStyle/>
          <a:p>
            <a:pPr marL="342900" indent="-342900"/>
            <a:r>
              <a:rPr lang="nl-NL" dirty="0"/>
              <a:t>Betrokkene voelt zich gehoord</a:t>
            </a:r>
          </a:p>
          <a:p>
            <a:pPr marL="342900" indent="-342900"/>
            <a:r>
              <a:rPr lang="nl-NL" dirty="0"/>
              <a:t>Betrokkene ervaart hulp</a:t>
            </a:r>
          </a:p>
          <a:p>
            <a:pPr marL="342900" indent="-342900"/>
            <a:r>
              <a:rPr lang="nl-NL" dirty="0"/>
              <a:t>Betrokkene krijgt overzicht</a:t>
            </a:r>
          </a:p>
          <a:p>
            <a:pPr marL="342900" indent="-342900"/>
            <a:r>
              <a:rPr lang="nl-NL" dirty="0"/>
              <a:t>Betrokkene weet wat hij/zij moet doen</a:t>
            </a:r>
          </a:p>
          <a:p>
            <a:pPr marL="342900" indent="-342900"/>
            <a:r>
              <a:rPr lang="nl-NL" dirty="0"/>
              <a:t>Betrokkene komt in actiestand</a:t>
            </a:r>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AA9EB779-AAC2-4A0B-9E07-9E641A19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87558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A2C0E-A085-4BB2-868E-44B5DE5DB904}"/>
              </a:ext>
            </a:extLst>
          </p:cNvPr>
          <p:cNvSpPr>
            <a:spLocks noGrp="1"/>
          </p:cNvSpPr>
          <p:nvPr>
            <p:ph type="title"/>
          </p:nvPr>
        </p:nvSpPr>
        <p:spPr/>
        <p:txBody>
          <a:bodyPr/>
          <a:lstStyle/>
          <a:p>
            <a:r>
              <a:rPr lang="nl-NL" dirty="0"/>
              <a:t>Hoe ziet het vervolgtraject eruit?</a:t>
            </a:r>
          </a:p>
        </p:txBody>
      </p:sp>
      <p:sp>
        <p:nvSpPr>
          <p:cNvPr id="3" name="Tijdelijke aanduiding voor inhoud 2">
            <a:extLst>
              <a:ext uri="{FF2B5EF4-FFF2-40B4-BE49-F238E27FC236}">
                <a16:creationId xmlns:a16="http://schemas.microsoft.com/office/drawing/2014/main" id="{2FAD2398-D872-4D4C-B8B9-E7F3BE6B1119}"/>
              </a:ext>
            </a:extLst>
          </p:cNvPr>
          <p:cNvSpPr>
            <a:spLocks noGrp="1"/>
          </p:cNvSpPr>
          <p:nvPr>
            <p:ph idx="1"/>
          </p:nvPr>
        </p:nvSpPr>
        <p:spPr>
          <a:xfrm>
            <a:off x="838200" y="1825625"/>
            <a:ext cx="9374579" cy="4351338"/>
          </a:xfrm>
        </p:spPr>
        <p:txBody>
          <a:bodyPr>
            <a:normAutofit/>
          </a:bodyPr>
          <a:lstStyle/>
          <a:p>
            <a:pPr marL="342900" indent="-342900"/>
            <a:r>
              <a:rPr lang="nl-NL" dirty="0"/>
              <a:t>Betrokkenen gaan onder mijn begeleiding met elkaar in gesprek</a:t>
            </a:r>
          </a:p>
          <a:p>
            <a:pPr marL="342900" indent="-342900"/>
            <a:r>
              <a:rPr lang="nl-NL" dirty="0"/>
              <a:t>We gaan op zoek naar onderliggende pijnpunten en belangen</a:t>
            </a:r>
          </a:p>
          <a:p>
            <a:pPr marL="342900" indent="-342900"/>
            <a:r>
              <a:rPr lang="nl-NL" dirty="0"/>
              <a:t>Pijnpunten worden uitgesproken</a:t>
            </a:r>
          </a:p>
          <a:p>
            <a:pPr marL="342900" indent="-342900"/>
            <a:r>
              <a:rPr lang="nl-NL" dirty="0"/>
              <a:t>Vanuit de wederzijdse belangen zoeken we naar een oplossing in ieders belang</a:t>
            </a:r>
          </a:p>
          <a:p>
            <a:pPr marL="342900" indent="-342900"/>
            <a:r>
              <a:rPr lang="nl-NL" dirty="0"/>
              <a:t>Gemaakte afspraken wordt vastgelegd in een verslag of  (</a:t>
            </a:r>
            <a:r>
              <a:rPr lang="nl-NL" dirty="0" err="1"/>
              <a:t>vaststellings</a:t>
            </a:r>
            <a:r>
              <a:rPr lang="nl-NL" dirty="0"/>
              <a:t>)overeenkomst</a:t>
            </a:r>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AA9EB779-AAC2-4A0B-9E07-9E641A19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323104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A2C0E-A085-4BB2-868E-44B5DE5DB904}"/>
              </a:ext>
            </a:extLst>
          </p:cNvPr>
          <p:cNvSpPr>
            <a:spLocks noGrp="1"/>
          </p:cNvSpPr>
          <p:nvPr>
            <p:ph type="title"/>
          </p:nvPr>
        </p:nvSpPr>
        <p:spPr/>
        <p:txBody>
          <a:bodyPr/>
          <a:lstStyle/>
          <a:p>
            <a:r>
              <a:rPr lang="nl-NL" dirty="0"/>
              <a:t>Wat levert het vervolgtraject op?</a:t>
            </a:r>
          </a:p>
        </p:txBody>
      </p:sp>
      <p:sp>
        <p:nvSpPr>
          <p:cNvPr id="3" name="Tijdelijke aanduiding voor inhoud 2">
            <a:extLst>
              <a:ext uri="{FF2B5EF4-FFF2-40B4-BE49-F238E27FC236}">
                <a16:creationId xmlns:a16="http://schemas.microsoft.com/office/drawing/2014/main" id="{2FAD2398-D872-4D4C-B8B9-E7F3BE6B1119}"/>
              </a:ext>
            </a:extLst>
          </p:cNvPr>
          <p:cNvSpPr>
            <a:spLocks noGrp="1"/>
          </p:cNvSpPr>
          <p:nvPr>
            <p:ph idx="1"/>
          </p:nvPr>
        </p:nvSpPr>
        <p:spPr>
          <a:xfrm>
            <a:off x="838201" y="1825625"/>
            <a:ext cx="8785194" cy="4351338"/>
          </a:xfrm>
        </p:spPr>
        <p:txBody>
          <a:bodyPr>
            <a:normAutofit/>
          </a:bodyPr>
          <a:lstStyle/>
          <a:p>
            <a:pPr marL="342900" indent="-342900"/>
            <a:r>
              <a:rPr lang="nl-NL" dirty="0"/>
              <a:t>Personen houden zelf de regie over het conflict en de oplossing</a:t>
            </a:r>
          </a:p>
          <a:p>
            <a:pPr marL="342900" indent="-342900"/>
            <a:r>
              <a:rPr lang="nl-NL" dirty="0"/>
              <a:t>De oplossing is gebaseerd op wederzijdse belangen en heeft daardoor een grotere kans van slagen ook op lange termijn</a:t>
            </a:r>
          </a:p>
          <a:p>
            <a:pPr marL="342900" indent="-342900"/>
            <a:r>
              <a:rPr lang="nl-NL" dirty="0"/>
              <a:t>De relatie tussen personen blijft intact of wordt hersteld</a:t>
            </a:r>
          </a:p>
        </p:txBody>
      </p:sp>
      <p:pic>
        <p:nvPicPr>
          <p:cNvPr id="4" name="Tijdelijke aanduiding voor inhoud 4" descr="Afbeelding met tekening, teken, brandkraan&#10;&#10;Automatisch gegenereerde beschrijving">
            <a:extLst>
              <a:ext uri="{FF2B5EF4-FFF2-40B4-BE49-F238E27FC236}">
                <a16:creationId xmlns:a16="http://schemas.microsoft.com/office/drawing/2014/main" id="{AA9EB779-AAC2-4A0B-9E07-9E641A19C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779" y="2439389"/>
            <a:ext cx="1979221" cy="1979221"/>
          </a:xfrm>
          <a:prstGeom prst="rect">
            <a:avLst/>
          </a:prstGeom>
        </p:spPr>
      </p:pic>
    </p:spTree>
    <p:extLst>
      <p:ext uri="{BB962C8B-B14F-4D97-AF65-F5344CB8AC3E}">
        <p14:creationId xmlns:p14="http://schemas.microsoft.com/office/powerpoint/2010/main" val="389229981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489</TotalTime>
  <Words>573</Words>
  <Application>Microsoft Office PowerPoint</Application>
  <PresentationFormat>Breedbeeld</PresentationFormat>
  <Paragraphs>62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Conflicthantering</vt:lpstr>
      <vt:lpstr>Inhoud presentatie</vt:lpstr>
      <vt:lpstr>Bekijk het eens van de andere kant!</vt:lpstr>
      <vt:lpstr>De Escalatieladder van Glasl</vt:lpstr>
      <vt:lpstr>(De)motivatiepyramide</vt:lpstr>
      <vt:lpstr>Wat doe ik als mediator?</vt:lpstr>
      <vt:lpstr>Wat levert mijn werkwijze op?</vt:lpstr>
      <vt:lpstr>Hoe ziet het vervolgtraject eruit?</vt:lpstr>
      <vt:lpstr>Wat levert het vervolgtraject op?</vt:lpstr>
      <vt:lpstr>Wat kun je zelf doen?</vt:lpstr>
      <vt:lpstr>Hoe pak je dat aan?</vt:lpstr>
      <vt:lpstr>Samenvattend</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Conflicthantering</dc:title>
  <dc:creator>Catharine Rutten-Steegmans</dc:creator>
  <cp:lastModifiedBy>Catharine Rutten-Steegmans</cp:lastModifiedBy>
  <cp:revision>26</cp:revision>
  <cp:lastPrinted>2020-06-24T21:35:09Z</cp:lastPrinted>
  <dcterms:created xsi:type="dcterms:W3CDTF">2020-06-23T11:28:04Z</dcterms:created>
  <dcterms:modified xsi:type="dcterms:W3CDTF">2020-06-24T21:37:01Z</dcterms:modified>
</cp:coreProperties>
</file>